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ajdhani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regular.fntdata"/><Relationship Id="rId25" Type="http://schemas.openxmlformats.org/officeDocument/2006/relationships/slide" Target="slides/slide18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jdhani-bold.fntdata"/><Relationship Id="rId30" Type="http://schemas.openxmlformats.org/officeDocument/2006/relationships/font" Target="fonts/Rajdhani-regular.fntdata"/><Relationship Id="rId11" Type="http://schemas.openxmlformats.org/officeDocument/2006/relationships/slide" Target="slides/slide4.xml"/><Relationship Id="rId33" Type="http://schemas.openxmlformats.org/officeDocument/2006/relationships/font" Target="fonts/OpenSans-bold.fntdata"/><Relationship Id="rId10" Type="http://schemas.openxmlformats.org/officeDocument/2006/relationships/slide" Target="slides/slide3.xml"/><Relationship Id="rId32" Type="http://schemas.openxmlformats.org/officeDocument/2006/relationships/font" Target="fonts/OpenSans-regular.fntdata"/><Relationship Id="rId13" Type="http://schemas.openxmlformats.org/officeDocument/2006/relationships/slide" Target="slides/slide6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5.xml"/><Relationship Id="rId34" Type="http://schemas.openxmlformats.org/officeDocument/2006/relationships/font" Target="fonts/OpenSans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8ec67b2aa_0_1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8ec67b2aa_0_1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c8ec67b2aa_0_1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8ec67b2aa_0_44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8ec67b2aa_0_4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c8ec67b2aa_0_44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8ec67b2aa_0_45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8ec67b2aa_0_45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c8ec67b2aa_0_45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8ec67b2aa_0_4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8ec67b2aa_0_4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c8ec67b2aa_0_4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8ec67b2aa_0_4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8ec67b2aa_0_4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8ec67b2aa_0_47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8ec67b2aa_0_36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8ec67b2aa_0_3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c8ec67b2aa_0_36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8ec67b2aa_0_48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8ec67b2aa_0_4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c8ec67b2aa_0_48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8ec67b2aa_0_5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8ec67b2aa_0_5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c8ec67b2aa_0_50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8ec67b2aa_0_5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8ec67b2aa_0_5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c8ec67b2aa_0_5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e6c83523f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e6c83523f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8ec67b2aa_0_18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8ec67b2aa_0_18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c8ec67b2aa_0_18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8ec67b2aa_0_2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8ec67b2aa_0_2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c8ec67b2aa_0_20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8ec67b2aa_0_3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8ec67b2aa_0_3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c8ec67b2aa_0_3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ec67b2aa_0_3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8ec67b2aa_0_3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c8ec67b2aa_0_35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8ec67b2aa_0_38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8ec67b2aa_0_3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c8ec67b2aa_0_38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8ec67b2aa_0_35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8ec67b2aa_0_3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c8ec67b2aa_0_35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8ec67b2aa_0_4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8ec67b2aa_0_4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c8ec67b2aa_0_4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8ec67b2aa_0_4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8ec67b2aa_0_4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8ec67b2aa_0_43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3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4" name="Google Shape;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2 1 1 1 1 1">
  <p:cSld name="BLANK_1_1_1_4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720000" y="922675"/>
            <a:ext cx="76791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4800"/>
              <a:buFont typeface="Rajdhani"/>
              <a:buNone/>
              <a:defRPr b="1" i="0" sz="48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2" type="title"/>
          </p:nvPr>
        </p:nvSpPr>
        <p:spPr>
          <a:xfrm>
            <a:off x="720000" y="3261525"/>
            <a:ext cx="7679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pen Sans"/>
              <a:buNone/>
              <a:defRPr b="0" i="0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8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28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500"/>
            </a:lvl9pPr>
          </a:lstStyle>
          <a:p/>
        </p:txBody>
      </p:sp>
      <p:sp>
        <p:nvSpPr>
          <p:cNvPr id="99" name="Google Shape;99;p29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0" name="Google Shape;1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9"/>
          <p:cNvSpPr txBox="1"/>
          <p:nvPr>
            <p:ph idx="3" type="subTitle"/>
          </p:nvPr>
        </p:nvSpPr>
        <p:spPr>
          <a:xfrm>
            <a:off x="87525" y="4860900"/>
            <a:ext cx="5635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2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Analisando o cérebro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3"/>
          <p:cNvPicPr preferRelativeResize="0"/>
          <p:nvPr/>
        </p:nvPicPr>
        <p:blipFill rotWithShape="1">
          <a:blip r:embed="rId2">
            <a:alphaModFix/>
          </a:blip>
          <a:srcRect b="0" l="-130" r="129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3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8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7">
    <p:bg>
      <p:bgPr>
        <a:solidFill>
          <a:srgbClr val="66666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2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2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2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2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/>
          </a:p>
        </p:txBody>
      </p:sp>
      <p:sp>
        <p:nvSpPr>
          <p:cNvPr id="154" name="Google Shape;154;p43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4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44"/>
          <p:cNvSpPr txBox="1"/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subTitle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b="1" sz="2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2" type="subTitle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5"/>
          <p:cNvSpPr txBox="1"/>
          <p:nvPr>
            <p:ph idx="1" type="subTitle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b="1" sz="25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2" type="subTitle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7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7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7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7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7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7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7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47"/>
          <p:cNvSpPr txBox="1"/>
          <p:nvPr>
            <p:ph idx="1" type="subTitle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7"/>
          <p:cNvSpPr txBox="1"/>
          <p:nvPr>
            <p:ph idx="2" type="subTitle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8"/>
          <p:cNvPicPr preferRelativeResize="0"/>
          <p:nvPr/>
        </p:nvPicPr>
        <p:blipFill rotWithShape="1">
          <a:blip r:embed="rId2">
            <a:alphaModFix/>
          </a:blip>
          <a:srcRect b="0" l="-130" r="129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8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8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8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3" name="Google Shape;1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Analizando el cerebro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" name="Google Shape;129;p36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36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36"/>
          <p:cNvCxnSpPr/>
          <p:nvPr/>
        </p:nvCxnSpPr>
        <p:spPr>
          <a:xfrm flipH="1" rot="10800000">
            <a:off x="-15600" y="10136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36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36"/>
          <p:cNvCxnSpPr/>
          <p:nvPr/>
        </p:nvCxnSpPr>
        <p:spPr>
          <a:xfrm flipH="1" rot="10800000">
            <a:off x="-15600" y="131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gif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hyperlink" Target="https://www.aboutespanol.com/que-es-un-laptop-o-portatil-84125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9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Analisando o cérebro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Núcleos / Cores de um CPU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85" name="Google Shape;285;p58"/>
          <p:cNvSpPr txBox="1"/>
          <p:nvPr/>
        </p:nvSpPr>
        <p:spPr>
          <a:xfrm>
            <a:off x="717625" y="1747550"/>
            <a:ext cx="30576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 processadores de somente um núcleo (</a:t>
            </a:r>
            <a:r>
              <a:rPr i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single core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) não podem realizar mais de uma tarefa ao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tempo.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58"/>
          <p:cNvPicPr preferRelativeResize="0"/>
          <p:nvPr/>
        </p:nvPicPr>
        <p:blipFill rotWithShape="1">
          <a:blip r:embed="rId3">
            <a:alphaModFix/>
          </a:blip>
          <a:srcRect b="0" l="1497" r="0" t="0"/>
          <a:stretch/>
        </p:blipFill>
        <p:spPr>
          <a:xfrm>
            <a:off x="1135350" y="3103825"/>
            <a:ext cx="1878300" cy="15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8"/>
          <p:cNvSpPr txBox="1"/>
          <p:nvPr/>
        </p:nvSpPr>
        <p:spPr>
          <a:xfrm>
            <a:off x="3976100" y="1772525"/>
            <a:ext cx="50892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Uma CPU com dois núcleos (</a:t>
            </a:r>
            <a:r>
              <a:rPr i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dual core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pode executar duas tarefas ao mesmo tempo; um de quatro (</a:t>
            </a:r>
            <a:r>
              <a:rPr i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quad core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), pode executar quatro tarefas e assim por diante, com quantos núcleos incorporar.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" name="Google Shape;2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725" y="2969675"/>
            <a:ext cx="2138225" cy="18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8"/>
          <p:cNvSpPr txBox="1"/>
          <p:nvPr/>
        </p:nvSpPr>
        <p:spPr>
          <a:xfrm>
            <a:off x="734600" y="1393925"/>
            <a:ext cx="78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 núcleos são como </a:t>
            </a:r>
            <a:r>
              <a:rPr b="1"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um sub-processador em si mesmo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Threads de um CPU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717750" y="1405275"/>
            <a:ext cx="62373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As </a:t>
            </a:r>
            <a:r>
              <a:rPr i="1"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threads</a:t>
            </a: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representam </a:t>
            </a:r>
            <a:r>
              <a:rPr b="1"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1"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fluxo de controle de programas</a:t>
            </a: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. Ajudam, de forma direta, no modo em que um processador administra suas tarefas. </a:t>
            </a:r>
            <a:endParaRPr sz="1500">
              <a:solidFill>
                <a:srgbClr val="191A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Sua função é fazer com que os “</a:t>
            </a:r>
            <a:r>
              <a:rPr b="1"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tempos de espera</a:t>
            </a: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b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entre os processos sejam aproveitados da melhor maneira possível.</a:t>
            </a:r>
            <a:endParaRPr sz="1500">
              <a:solidFill>
                <a:srgbClr val="191A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As threads</a:t>
            </a:r>
            <a:r>
              <a:rPr b="1"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podem fazer o usuário acreditar que se pode fazer mais de uma coisa ao mesmo tempo, uma vez que elas dividem a tarefa em partes</a:t>
            </a: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, de modo que se alternam as p</a:t>
            </a: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orções</a:t>
            </a:r>
            <a:r>
              <a:rPr lang="es" sz="15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de tarefas no processador para que pareça que se executam ao mesmo tempo.</a:t>
            </a:r>
            <a:endParaRPr sz="1500">
              <a:solidFill>
                <a:srgbClr val="191A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850" y="1657550"/>
            <a:ext cx="2263625" cy="25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Memória cache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717750" y="1525250"/>
            <a:ext cx="43116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s" sz="16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6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memória cache</a:t>
            </a:r>
            <a:r>
              <a:rPr lang="es" sz="16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é a memória mais rápida do sistema e é utilizada para acelerar o acesso à memória de nosso processador. Armazena os dados e instruções mais utilizados pelo sistema para evitar perd</a:t>
            </a:r>
            <a:r>
              <a:rPr lang="es" sz="16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er</a:t>
            </a:r>
            <a:r>
              <a:rPr lang="es" sz="1600">
                <a:solidFill>
                  <a:srgbClr val="191A1E"/>
                </a:solidFill>
                <a:latin typeface="Open Sans"/>
                <a:ea typeface="Open Sans"/>
                <a:cs typeface="Open Sans"/>
                <a:sym typeface="Open Sans"/>
              </a:rPr>
              <a:t> tempo e ter que acessá-los na memória RAM.</a:t>
            </a:r>
            <a:endParaRPr sz="1600">
              <a:solidFill>
                <a:srgbClr val="191A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950" y="1543975"/>
            <a:ext cx="2618600" cy="26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Frequência de um CPU</a:t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312" name="Google Shape;3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200" y="2128850"/>
            <a:ext cx="3478700" cy="26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1"/>
          <p:cNvSpPr txBox="1"/>
          <p:nvPr/>
        </p:nvSpPr>
        <p:spPr>
          <a:xfrm>
            <a:off x="717750" y="1786275"/>
            <a:ext cx="4641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processador é controlado por um relógio que sincroniza seus componentes e limita as operações que é capaz de realizar em uma determinada quantidade de tempo.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frequência, portanto, é o número de operações que se faz em um determinado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segundo.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75" y="1113775"/>
            <a:ext cx="1176675" cy="11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2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CPU - Desempenho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1" name="Google Shape;321;p62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2" name="Google Shape;322;p62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3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f</a:t>
            </a:r>
            <a:r>
              <a:rPr lang="es"/>
              <a:t>requência não é tudo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329" name="Google Shape;329;p63"/>
          <p:cNvSpPr txBox="1"/>
          <p:nvPr/>
        </p:nvSpPr>
        <p:spPr>
          <a:xfrm>
            <a:off x="717750" y="1405275"/>
            <a:ext cx="63069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Há parâmetros mais importantes para medir o desempenho de um processador em funcionamento.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 que geralmente recebe maior importância é o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IPC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ou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Instruções por Ciclo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63"/>
          <p:cNvPicPr preferRelativeResize="0"/>
          <p:nvPr/>
        </p:nvPicPr>
        <p:blipFill rotWithShape="1">
          <a:blip r:embed="rId3">
            <a:alphaModFix/>
          </a:blip>
          <a:srcRect b="0" l="11831" r="10432" t="0"/>
          <a:stretch/>
        </p:blipFill>
        <p:spPr>
          <a:xfrm>
            <a:off x="2102500" y="2349650"/>
            <a:ext cx="2888825" cy="24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3"/>
          <p:cNvSpPr txBox="1"/>
          <p:nvPr/>
        </p:nvSpPr>
        <p:spPr>
          <a:xfrm>
            <a:off x="5893750" y="2795800"/>
            <a:ext cx="244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IPC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mede o número de instruções que um processador é capaz de realizar em cada ciclo de seu relógio (</a:t>
            </a:r>
            <a:r>
              <a:rPr i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clock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) interno. 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50" y="1143000"/>
            <a:ext cx="1409000" cy="14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frequência não é tudo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339" name="Google Shape;339;p64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0" name="Google Shape;340;p64"/>
          <p:cNvSpPr txBox="1"/>
          <p:nvPr/>
        </p:nvSpPr>
        <p:spPr>
          <a:xfrm>
            <a:off x="717750" y="1633875"/>
            <a:ext cx="39444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Enquanto uma CPU com uma velocidade de clock mais rápida pode completar mais ciclos em um segundo, uma CPU com um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IPC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mais alto, mas com uma frequência mais baixa, pode ser capaz de completar mais tarefas em um segundo.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1" name="Google Shape;341;p64"/>
          <p:cNvPicPr preferRelativeResize="0"/>
          <p:nvPr/>
        </p:nvPicPr>
        <p:blipFill rotWithShape="1">
          <a:blip r:embed="rId3">
            <a:alphaModFix/>
          </a:blip>
          <a:srcRect b="0" l="9989" r="11542" t="0"/>
          <a:stretch/>
        </p:blipFill>
        <p:spPr>
          <a:xfrm>
            <a:off x="4703000" y="2276100"/>
            <a:ext cx="2979475" cy="2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50" y="1143000"/>
            <a:ext cx="1409000" cy="14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9" name="Google Shape;349;p65"/>
          <p:cNvSpPr txBox="1"/>
          <p:nvPr>
            <p:ph type="title"/>
          </p:nvPr>
        </p:nvSpPr>
        <p:spPr>
          <a:xfrm>
            <a:off x="720000" y="1227475"/>
            <a:ext cx="7679100" cy="25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3800"/>
              <a:t>“</a:t>
            </a:r>
            <a:r>
              <a:rPr lang="es" sz="3800">
                <a:solidFill>
                  <a:srgbClr val="000000"/>
                </a:solidFill>
              </a:rPr>
              <a:t>Os microprocessadores estão entrando em tudo. Num futuro próximo não haverá nenhum acessório - </a:t>
            </a:r>
            <a:r>
              <a:rPr lang="es" sz="3800">
                <a:solidFill>
                  <a:srgbClr val="EC183F"/>
                </a:solidFill>
              </a:rPr>
              <a:t>exceto uma vassoura, talvez</a:t>
            </a:r>
            <a:r>
              <a:rPr lang="es" sz="3800">
                <a:solidFill>
                  <a:srgbClr val="000000"/>
                </a:solidFill>
              </a:rPr>
              <a:t> - que não tenha um processador dentro</a:t>
            </a:r>
            <a:r>
              <a:rPr lang="es" sz="3800">
                <a:solidFill>
                  <a:srgbClr val="EC183F"/>
                </a:solidFill>
              </a:rPr>
              <a:t>”</a:t>
            </a:r>
            <a:endParaRPr sz="3800">
              <a:solidFill>
                <a:srgbClr val="EC183F"/>
              </a:solidFill>
            </a:endParaRPr>
          </a:p>
        </p:txBody>
      </p:sp>
      <p:sp>
        <p:nvSpPr>
          <p:cNvPr id="350" name="Google Shape;350;p65"/>
          <p:cNvSpPr txBox="1"/>
          <p:nvPr>
            <p:ph idx="4294967295" type="title"/>
          </p:nvPr>
        </p:nvSpPr>
        <p:spPr>
          <a:xfrm>
            <a:off x="924825" y="4207600"/>
            <a:ext cx="72456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s"/>
              <a:t>Arthur C. Clarke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/>
        </p:nvSpPr>
        <p:spPr>
          <a:xfrm>
            <a:off x="2234838" y="2185400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Quem pensa?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7" name="Google Shape;197;p50"/>
          <p:cNvSpPr txBox="1"/>
          <p:nvPr/>
        </p:nvSpPr>
        <p:spPr>
          <a:xfrm>
            <a:off x="1368841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8" name="Google Shape;198;p50"/>
          <p:cNvSpPr txBox="1"/>
          <p:nvPr/>
        </p:nvSpPr>
        <p:spPr>
          <a:xfrm>
            <a:off x="5846463" y="2274200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Como funciona?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9" name="Google Shape;199;p50"/>
          <p:cNvSpPr txBox="1"/>
          <p:nvPr/>
        </p:nvSpPr>
        <p:spPr>
          <a:xfrm>
            <a:off x="4980466" y="19501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0" name="Google Shape;200;p50"/>
          <p:cNvSpPr txBox="1"/>
          <p:nvPr/>
        </p:nvSpPr>
        <p:spPr>
          <a:xfrm>
            <a:off x="2234825" y="3346625"/>
            <a:ext cx="24324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CPU - Características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1" name="Google Shape;201;p50"/>
          <p:cNvSpPr txBox="1"/>
          <p:nvPr/>
        </p:nvSpPr>
        <p:spPr>
          <a:xfrm>
            <a:off x="1368828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2" name="Google Shape;202;p50"/>
          <p:cNvSpPr txBox="1"/>
          <p:nvPr/>
        </p:nvSpPr>
        <p:spPr>
          <a:xfrm>
            <a:off x="5846450" y="3359213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CPU - Desempenho</a:t>
            </a:r>
            <a:endParaRPr b="1" sz="200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3" name="Google Shape;203;p50"/>
          <p:cNvSpPr txBox="1"/>
          <p:nvPr/>
        </p:nvSpPr>
        <p:spPr>
          <a:xfrm>
            <a:off x="4980453" y="30352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sz="6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4" name="Google Shape;204;p50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</a:rPr>
              <a:t>Tema</a:t>
            </a:r>
            <a:r>
              <a:rPr lang="es"/>
              <a:t>s</a:t>
            </a:r>
            <a:endParaRPr>
              <a:solidFill>
                <a:srgbClr val="EC18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Quem pensa?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1" name="Google Shape;211;p51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 microprocessador ou simplesmente processador (CPU) é o </a:t>
            </a:r>
            <a:r>
              <a:rPr b="1" lang="es" sz="2400">
                <a:latin typeface="Open Sans"/>
                <a:ea typeface="Open Sans"/>
                <a:cs typeface="Open Sans"/>
                <a:sym typeface="Open Sans"/>
              </a:rPr>
              <a:t>cérebro </a:t>
            </a: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do sistema computacional. Desta forma, processa tudo o que ocorre no PC e executa todas as ações que existem.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52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52"/>
          <p:cNvGrpSpPr/>
          <p:nvPr/>
        </p:nvGrpSpPr>
        <p:grpSpPr>
          <a:xfrm>
            <a:off x="938993" y="1408423"/>
            <a:ext cx="344969" cy="308595"/>
            <a:chOff x="3016921" y="2408750"/>
            <a:chExt cx="793216" cy="709740"/>
          </a:xfrm>
        </p:grpSpPr>
        <p:sp>
          <p:nvSpPr>
            <p:cNvPr id="221" name="Google Shape;221;p52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2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52"/>
          <p:cNvGrpSpPr/>
          <p:nvPr/>
        </p:nvGrpSpPr>
        <p:grpSpPr>
          <a:xfrm rot="10800000">
            <a:off x="6360968" y="4039448"/>
            <a:ext cx="344969" cy="308595"/>
            <a:chOff x="2965350" y="2408750"/>
            <a:chExt cx="793216" cy="709740"/>
          </a:xfrm>
        </p:grpSpPr>
        <p:sp>
          <p:nvSpPr>
            <p:cNvPr id="224" name="Google Shape;224;p52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2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Como funciona?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2" name="Google Shape;232;p53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3" name="Google Shape;233;p53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Arquitetura de Von Neumann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40" name="Google Shape;240;p54"/>
          <p:cNvSpPr txBox="1"/>
          <p:nvPr/>
        </p:nvSpPr>
        <p:spPr>
          <a:xfrm>
            <a:off x="717750" y="1481475"/>
            <a:ext cx="28848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processador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é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um dispositivo que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precisa se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comunicar com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muitos outros elementos. Ele lê dados e instruções da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memória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RAM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requisita informações dos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periféricos de entrada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 comunica com </a:t>
            </a: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periféricos de saída</a:t>
            </a: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para exibir os resultados.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54"/>
          <p:cNvSpPr/>
          <p:nvPr/>
        </p:nvSpPr>
        <p:spPr>
          <a:xfrm>
            <a:off x="3703050" y="1583775"/>
            <a:ext cx="1135500" cy="16974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4"/>
          <p:cNvSpPr/>
          <p:nvPr/>
        </p:nvSpPr>
        <p:spPr>
          <a:xfrm>
            <a:off x="7341750" y="1583775"/>
            <a:ext cx="1233900" cy="16974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4"/>
          <p:cNvSpPr/>
          <p:nvPr/>
        </p:nvSpPr>
        <p:spPr>
          <a:xfrm>
            <a:off x="5383275" y="2027375"/>
            <a:ext cx="1533300" cy="11274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4"/>
          <p:cNvSpPr/>
          <p:nvPr/>
        </p:nvSpPr>
        <p:spPr>
          <a:xfrm rot="-5400000">
            <a:off x="5665413" y="3388775"/>
            <a:ext cx="1002000" cy="16974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4"/>
          <p:cNvSpPr txBox="1"/>
          <p:nvPr/>
        </p:nvSpPr>
        <p:spPr>
          <a:xfrm>
            <a:off x="3703050" y="2178525"/>
            <a:ext cx="113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Dispositivos </a:t>
            </a:r>
            <a:endParaRPr b="1" sz="13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entrada</a:t>
            </a:r>
            <a:endParaRPr b="1" sz="1700"/>
          </a:p>
        </p:txBody>
      </p:sp>
      <p:sp>
        <p:nvSpPr>
          <p:cNvPr id="246" name="Google Shape;246;p54"/>
          <p:cNvSpPr txBox="1"/>
          <p:nvPr/>
        </p:nvSpPr>
        <p:spPr>
          <a:xfrm>
            <a:off x="7393775" y="2216250"/>
            <a:ext cx="113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Dispositivos </a:t>
            </a:r>
            <a:endParaRPr b="1" sz="130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saída</a:t>
            </a:r>
            <a:endParaRPr b="1" sz="1300"/>
          </a:p>
        </p:txBody>
      </p:sp>
      <p:sp>
        <p:nvSpPr>
          <p:cNvPr id="247" name="Google Shape;247;p54"/>
          <p:cNvSpPr txBox="1"/>
          <p:nvPr/>
        </p:nvSpPr>
        <p:spPr>
          <a:xfrm>
            <a:off x="5317724" y="4059725"/>
            <a:ext cx="169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Memória</a:t>
            </a:r>
            <a:endParaRPr b="1" sz="1300"/>
          </a:p>
        </p:txBody>
      </p:sp>
      <p:sp>
        <p:nvSpPr>
          <p:cNvPr id="248" name="Google Shape;248;p54"/>
          <p:cNvSpPr txBox="1"/>
          <p:nvPr/>
        </p:nvSpPr>
        <p:spPr>
          <a:xfrm>
            <a:off x="5408800" y="2089975"/>
            <a:ext cx="1507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Unidade Central de Processamento (CPU)</a:t>
            </a:r>
            <a:endParaRPr b="1" sz="1300"/>
          </a:p>
        </p:txBody>
      </p:sp>
      <p:cxnSp>
        <p:nvCxnSpPr>
          <p:cNvPr id="249" name="Google Shape;249;p54"/>
          <p:cNvCxnSpPr/>
          <p:nvPr/>
        </p:nvCxnSpPr>
        <p:spPr>
          <a:xfrm>
            <a:off x="4850975" y="2470200"/>
            <a:ext cx="481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54"/>
          <p:cNvCxnSpPr/>
          <p:nvPr/>
        </p:nvCxnSpPr>
        <p:spPr>
          <a:xfrm>
            <a:off x="6832175" y="2470200"/>
            <a:ext cx="481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54"/>
          <p:cNvCxnSpPr/>
          <p:nvPr/>
        </p:nvCxnSpPr>
        <p:spPr>
          <a:xfrm>
            <a:off x="5917775" y="3156000"/>
            <a:ext cx="0" cy="55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54"/>
          <p:cNvCxnSpPr/>
          <p:nvPr/>
        </p:nvCxnSpPr>
        <p:spPr>
          <a:xfrm rot="10800000">
            <a:off x="6379100" y="3140975"/>
            <a:ext cx="0" cy="59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5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CPU - Características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9" name="Google Shape;259;p55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0" name="Google Shape;260;p55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Socket de CPU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67" name="Google Shape;267;p56"/>
          <p:cNvSpPr txBox="1"/>
          <p:nvPr/>
        </p:nvSpPr>
        <p:spPr>
          <a:xfrm>
            <a:off x="717750" y="1557675"/>
            <a:ext cx="31590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i="1"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Socket </a:t>
            </a:r>
            <a:r>
              <a:rPr i="1"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 CPU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é utilizado para fixar e conectar o processador, sem soldá-lo, 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 que permite retirar e colocar diferentes modelos e famílias sem ter que trocar a placa-mãe.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00" y="1064100"/>
            <a:ext cx="4749450" cy="32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Socket de CPU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75" name="Google Shape;275;p57"/>
          <p:cNvSpPr txBox="1"/>
          <p:nvPr/>
        </p:nvSpPr>
        <p:spPr>
          <a:xfrm>
            <a:off x="717750" y="5490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6" name="Google Shape;276;p57"/>
          <p:cNvSpPr txBox="1"/>
          <p:nvPr/>
        </p:nvSpPr>
        <p:spPr>
          <a:xfrm>
            <a:off x="717750" y="1405275"/>
            <a:ext cx="34503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socket</a:t>
            </a:r>
            <a:r>
              <a:rPr b="1"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realiza todas as comunicações com o exterior. 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Dependendo do número de conexões, será possível ter mais elementos integrados e oferecer uma maior largura de banda aos demais componentes do sistema.</a:t>
            </a:r>
            <a:endParaRPr sz="175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57"/>
          <p:cNvPicPr preferRelativeResize="0"/>
          <p:nvPr/>
        </p:nvPicPr>
        <p:blipFill rotWithShape="1">
          <a:blip r:embed="rId3">
            <a:alphaModFix/>
          </a:blip>
          <a:srcRect b="0" l="0" r="20464" t="0"/>
          <a:stretch/>
        </p:blipFill>
        <p:spPr>
          <a:xfrm>
            <a:off x="4800600" y="1472050"/>
            <a:ext cx="3064800" cy="21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7"/>
          <p:cNvSpPr txBox="1"/>
          <p:nvPr/>
        </p:nvSpPr>
        <p:spPr>
          <a:xfrm>
            <a:off x="4800600" y="3843250"/>
            <a:ext cx="306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Nota:</a:t>
            </a:r>
            <a:r>
              <a:rPr lang="es" sz="13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</a:t>
            </a:r>
            <a:r>
              <a:rPr lang="es" sz="13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elulares e</a:t>
            </a:r>
            <a:r>
              <a:rPr lang="es" sz="1300">
                <a:solidFill>
                  <a:srgbClr val="3F3F3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3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laptops, em geral, não utilizam socket</a:t>
            </a:r>
            <a:r>
              <a:rPr lang="es" sz="13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